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62" r:id="rId2"/>
    <p:sldId id="267" r:id="rId3"/>
    <p:sldId id="264" r:id="rId4"/>
    <p:sldId id="288" r:id="rId5"/>
    <p:sldId id="287" r:id="rId6"/>
    <p:sldId id="270" r:id="rId7"/>
    <p:sldId id="271" r:id="rId8"/>
    <p:sldId id="273" r:id="rId9"/>
    <p:sldId id="274" r:id="rId10"/>
    <p:sldId id="275" r:id="rId11"/>
    <p:sldId id="283" r:id="rId12"/>
    <p:sldId id="284" r:id="rId13"/>
    <p:sldId id="285" r:id="rId14"/>
    <p:sldId id="286" r:id="rId15"/>
    <p:sldId id="292" r:id="rId16"/>
    <p:sldId id="289" r:id="rId17"/>
    <p:sldId id="290" r:id="rId18"/>
    <p:sldId id="291" r:id="rId19"/>
    <p:sldId id="268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326"/>
    <a:srgbClr val="889238"/>
    <a:srgbClr val="002A63"/>
    <a:srgbClr val="A7BFCB"/>
    <a:srgbClr val="BFCBD8"/>
    <a:srgbClr val="E55A05"/>
    <a:srgbClr val="A4240B"/>
    <a:srgbClr val="5010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021" autoAdjust="0"/>
  </p:normalViewPr>
  <p:slideViewPr>
    <p:cSldViewPr>
      <p:cViewPr varScale="1">
        <p:scale>
          <a:sx n="66" d="100"/>
          <a:sy n="66" d="100"/>
        </p:scale>
        <p:origin x="-12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B5732D6-E130-4637-A791-B25B1CA7CC0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49C06B-4927-42E4-9B7F-41AD0DB2410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31B5F-1D78-4019-B454-54A253AF223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F1533-AE59-4841-B43E-8E23FF24EEA6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E68B9-AB64-4F12-A101-9BC14599228C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211AB-8396-47D1-BC6D-3B6E83692653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01ED0-E055-449B-BED7-C12A662796B0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01ED0-E055-449B-BED7-C12A662796B0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sz="8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ＭＳ Ｐゴシック" pitchFamily="-107" charset="-128"/>
              </a:rPr>
              <a:t>REO</a:t>
            </a:r>
            <a:r>
              <a:rPr lang="en-US" sz="8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ＭＳ Ｐゴシック" pitchFamily="-107" charset="-128"/>
              </a:rPr>
              <a:t> returned to productive use - </a:t>
            </a:r>
            <a:r>
              <a:rPr lang="en-US" sz="1200" kern="1200" baseline="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ＭＳ Ｐゴシック" pitchFamily="-107" charset="-128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ＭＳ Ｐゴシック" pitchFamily="-107" charset="-128"/>
              </a:rPr>
              <a:t>ata in 2010 is limited to single-family homes, FY11 data will also track multifamily rental properties</a:t>
            </a:r>
            <a:endParaRPr lang="en-US" sz="800" kern="1200" dirty="0" smtClean="0">
              <a:solidFill>
                <a:schemeClr val="tx1"/>
              </a:solidFill>
              <a:latin typeface="Arial" charset="0"/>
              <a:ea typeface="ＭＳ Ｐゴシック" pitchFamily="1" charset="-128"/>
              <a:cs typeface="ＭＳ Ｐゴシック" pitchFamily="-107" charset="-128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en-US" sz="1200" dirty="0" smtClean="0"/>
              <a:t>Grant</a:t>
            </a:r>
            <a:r>
              <a:rPr lang="en-US" sz="1200" baseline="0" dirty="0" smtClean="0"/>
              <a:t>s - </a:t>
            </a:r>
            <a:r>
              <a:rPr lang="en-US" sz="1200" dirty="0" smtClean="0"/>
              <a:t>Round 1 operating support, PolicyMap, Housing Developer Pro, NSP2, Community Central</a:t>
            </a:r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49781-5BD1-4542-B122-A5B901EAB284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49781-5BD1-4542-B122-A5B901EAB28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49781-5BD1-4542-B122-A5B901EAB284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4D6C3-D30E-4D2D-A1DE-554E98424A9E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F3E3A9-DE9D-4BA0-B4D7-C24D387C7487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8F5B8-B1E6-4579-954C-91C0E2383F7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8F5B8-B1E6-4579-954C-91C0E2383F73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8F5B8-B1E6-4579-954C-91C0E2383F73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E9D35-EE44-485C-A004-46940605864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ea typeface="ＭＳ Ｐゴシック" pitchFamily="-107" charset="-128"/>
              </a:rPr>
              <a:t> Formula allocation considered the number</a:t>
            </a:r>
            <a:r>
              <a:rPr lang="en-US" baseline="0" dirty="0" smtClean="0">
                <a:ea typeface="ＭＳ Ｐゴシック" pitchFamily="-107" charset="-128"/>
              </a:rPr>
              <a:t> and percentages of subprime loans and foreclosures to determine funding allocations</a:t>
            </a:r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134F0-E724-4F78-B394-B07F59F2EDF7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dirty="0" smtClean="0">
                <a:ea typeface="ＭＳ Ｐゴシック" pitchFamily="-107" charset="-128"/>
              </a:rPr>
              <a:t> 99% of funds were obligated as of 18 month deadline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>
                <a:ea typeface="ＭＳ Ｐゴシック" pitchFamily="-107" charset="-128"/>
              </a:rPr>
              <a:t> NSP1 is not over – now is when the work really begins to rehab and rent or sell the properties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baseline="0" dirty="0" smtClean="0">
                <a:ea typeface="ＭＳ Ｐゴシック" pitchFamily="-107" charset="-128"/>
              </a:rPr>
              <a:t> Much of the funds will be recaptured as program income and recycled into additional NSP-eligible projects</a:t>
            </a:r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6E221-A391-4A54-A84E-52415126528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>
              <a:buFont typeface="Arial" pitchFamily="34" charset="0"/>
              <a:buChar char="•"/>
              <a:defRPr/>
            </a:pPr>
            <a:r>
              <a:rPr lang="en-US" dirty="0" smtClean="0"/>
              <a:t>Designed to get the funds in the hands of groups with the capacity to use them effectively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en-US" dirty="0" smtClean="0"/>
              <a:t> Some places that needed funds did not get them due to competitive process</a:t>
            </a:r>
          </a:p>
          <a:p>
            <a:pPr marL="0" indent="0">
              <a:buFont typeface="Arial" pitchFamily="34" charset="0"/>
              <a:buChar char="•"/>
              <a:defRPr/>
            </a:pPr>
            <a:r>
              <a:rPr lang="en-US" dirty="0" smtClean="0"/>
              <a:t> Grantees not all set up to administer government funds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dirty="0" smtClean="0"/>
          </a:p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E621EB-C8F9-442B-BDE8-21BE7CD267AE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7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D3E201-EB36-4CFD-BD5D-BBD8742C1DE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84E61-7E00-4AB9-8D2C-2BEAA3615E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091488-0B83-4319-957A-6AA595903FD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logo_StackedWithTag_CMYK_300_Leaders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25" y="76200"/>
            <a:ext cx="1679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061056-27BE-4694-8D36-D81AFAAF4C4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C0859-B0D8-4CFF-829A-281EF178A2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E57F3-95D8-4B79-BC12-CB9AFFD6930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6F6EB-2091-4EED-9813-2D917B671EF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97A31-5F31-407E-9E1D-A36F8624F7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C95FBE-E281-4F97-9B4D-A0FABF80B0A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FE54B-39BD-4702-989E-1A8C0F826D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8CCC5-40B2-444C-9500-C3FC7AA226C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243AE5-5CC6-427B-A3B1-83206BA75ED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blecommunities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blecommunities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://www.stablecommunitie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14347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4348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9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14340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609600" y="3143250"/>
            <a:ext cx="8001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solidFill>
                  <a:srgbClr val="501024"/>
                </a:solidFill>
                <a:latin typeface="Arial" pitchFamily="-107" charset="0"/>
                <a:cs typeface="ＭＳ Ｐゴシック" pitchFamily="-107" charset="-128"/>
              </a:rPr>
              <a:t>Community Stabilization Initiative</a:t>
            </a:r>
          </a:p>
          <a:p>
            <a:pPr algn="ctr">
              <a:defRPr/>
            </a:pPr>
            <a:r>
              <a:rPr lang="en-US" sz="2000" dirty="0" smtClean="0">
                <a:latin typeface="Arial" pitchFamily="-107" charset="0"/>
                <a:cs typeface="ＭＳ Ｐゴシック" pitchFamily="-107" charset="-128"/>
              </a:rPr>
              <a:t>NeighborWorks America </a:t>
            </a:r>
            <a:r>
              <a:rPr lang="en-US" sz="2000" dirty="0" smtClean="0">
                <a:latin typeface="Arial" pitchFamily="-107" charset="0"/>
                <a:cs typeface="ＭＳ Ｐゴシック" pitchFamily="-107" charset="-128"/>
              </a:rPr>
              <a:t>VISTA </a:t>
            </a:r>
            <a:r>
              <a:rPr lang="en-US" sz="2000" dirty="0" smtClean="0">
                <a:latin typeface="Arial" pitchFamily="-107" charset="0"/>
                <a:cs typeface="ＭＳ Ｐゴシック" pitchFamily="-107" charset="-128"/>
              </a:rPr>
              <a:t>Webinar</a:t>
            </a:r>
          </a:p>
          <a:p>
            <a:pPr algn="ctr">
              <a:defRPr/>
            </a:pPr>
            <a:r>
              <a:rPr lang="en-US" sz="2000" dirty="0" smtClean="0">
                <a:latin typeface="Arial" pitchFamily="-107" charset="0"/>
                <a:cs typeface="ＭＳ Ｐゴシック" pitchFamily="-107" charset="-128"/>
              </a:rPr>
              <a:t>November 15, 2010</a:t>
            </a:r>
            <a:endParaRPr lang="en-US" sz="2000" dirty="0">
              <a:latin typeface="Arial" pitchFamily="-107" charset="0"/>
              <a:cs typeface="ＭＳ Ｐゴシック" pitchFamily="-107" charset="-128"/>
            </a:endParaRPr>
          </a:p>
        </p:txBody>
      </p:sp>
      <p:grpSp>
        <p:nvGrpSpPr>
          <p:cNvPr id="14342" name="Group 7"/>
          <p:cNvGrpSpPr>
            <a:grpSpLocks/>
          </p:cNvGrpSpPr>
          <p:nvPr/>
        </p:nvGrpSpPr>
        <p:grpSpPr bwMode="auto">
          <a:xfrm>
            <a:off x="749300" y="609600"/>
            <a:ext cx="7645400" cy="2362200"/>
            <a:chOff x="533400" y="1828800"/>
            <a:chExt cx="7645400" cy="2362200"/>
          </a:xfrm>
        </p:grpSpPr>
        <p:pic>
          <p:nvPicPr>
            <p:cNvPr id="14344" name="Picture 4" descr="howard25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2200" y="1828800"/>
              <a:ext cx="41910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345" name="Picture 5" descr="wheelbarrow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3400" y="1828800"/>
              <a:ext cx="18288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4346" name="Picture 7" descr="Romeyn_house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53200" y="1828800"/>
              <a:ext cx="1625600" cy="2362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4343" name="Picture 13" descr="SClogo_StackedWithTag_CMYK_300_Leader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0400" y="4343400"/>
            <a:ext cx="27479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40968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40969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3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40964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40965" name="Title 10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National Community Stabilization Trust</a:t>
            </a:r>
          </a:p>
        </p:txBody>
      </p:sp>
      <p:sp>
        <p:nvSpPr>
          <p:cNvPr id="40966" name="Content Placeholder 11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267200"/>
          </a:xfrm>
        </p:spPr>
        <p:txBody>
          <a:bodyPr/>
          <a:lstStyle/>
          <a:p>
            <a:r>
              <a:rPr lang="en-US" dirty="0" smtClean="0"/>
              <a:t>Late 2007, NeighborWorks began working with partners to help communities struggling with the impacts of foreclosure</a:t>
            </a:r>
          </a:p>
          <a:p>
            <a:r>
              <a:rPr lang="en-US" dirty="0" smtClean="0"/>
              <a:t>Identified 2 major issues:</a:t>
            </a:r>
          </a:p>
          <a:p>
            <a:pPr lvl="1"/>
            <a:r>
              <a:rPr lang="en-US" dirty="0" smtClean="0"/>
              <a:t>Difficulty finding out who owned and controlled foreclosed properties</a:t>
            </a:r>
          </a:p>
          <a:p>
            <a:pPr lvl="1"/>
            <a:r>
              <a:rPr lang="en-US" dirty="0" smtClean="0"/>
              <a:t>Competition with speculators</a:t>
            </a:r>
          </a:p>
        </p:txBody>
      </p:sp>
      <p:cxnSp>
        <p:nvCxnSpPr>
          <p:cNvPr id="40967" name="Straight Connector 13"/>
          <p:cNvCxnSpPr>
            <a:cxnSpLocks noChangeShapeType="1"/>
          </p:cNvCxnSpPr>
          <p:nvPr/>
        </p:nvCxnSpPr>
        <p:spPr bwMode="auto">
          <a:xfrm>
            <a:off x="762000" y="1906588"/>
            <a:ext cx="75438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53256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3257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3251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53252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53253" name="Title 10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1143000"/>
          </a:xfrm>
        </p:spPr>
        <p:txBody>
          <a:bodyPr/>
          <a:lstStyle/>
          <a:p>
            <a:r>
              <a:rPr lang="en-US" sz="3200" b="1" dirty="0" smtClean="0"/>
              <a:t>National Community Stabilization Trust</a:t>
            </a:r>
          </a:p>
        </p:txBody>
      </p:sp>
      <p:sp>
        <p:nvSpPr>
          <p:cNvPr id="53254" name="Content Placeholder 11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76275" algn="l"/>
              </a:tabLst>
            </a:pPr>
            <a:r>
              <a:rPr lang="en-US" sz="2800" dirty="0" smtClean="0"/>
              <a:t>NeighborWorks and its partners created NCST to address these issues</a:t>
            </a:r>
          </a:p>
          <a:p>
            <a:pPr lvl="1">
              <a:spcAft>
                <a:spcPts val="600"/>
              </a:spcAft>
              <a:tabLst>
                <a:tab pos="676275" algn="l"/>
              </a:tabLst>
            </a:pPr>
            <a:r>
              <a:rPr lang="en-US" sz="2400" dirty="0" smtClean="0"/>
              <a:t>Provides listings of all foreclosed properties available for sale from participating lenders</a:t>
            </a:r>
          </a:p>
          <a:p>
            <a:pPr lvl="1">
              <a:spcAft>
                <a:spcPts val="600"/>
              </a:spcAft>
              <a:tabLst>
                <a:tab pos="676275" algn="l"/>
              </a:tabLst>
            </a:pPr>
            <a:r>
              <a:rPr lang="en-US" sz="2400" dirty="0" smtClean="0"/>
              <a:t>Allows 12-14 days for participating non-profits and local governments to purchase properties before they are listed for sale and available to other buyers, including speculators (First Look)</a:t>
            </a:r>
          </a:p>
          <a:p>
            <a:pPr lvl="1">
              <a:spcAft>
                <a:spcPts val="600"/>
              </a:spcAft>
              <a:tabLst>
                <a:tab pos="676275" algn="l"/>
              </a:tabLst>
            </a:pPr>
            <a:r>
              <a:rPr lang="en-US" sz="2400" dirty="0" smtClean="0"/>
              <a:t>Provides additional funding for local efforts</a:t>
            </a:r>
          </a:p>
        </p:txBody>
      </p:sp>
      <p:cxnSp>
        <p:nvCxnSpPr>
          <p:cNvPr id="53255" name="Straight Connector 13"/>
          <p:cNvCxnSpPr>
            <a:cxnSpLocks noChangeShapeType="1"/>
          </p:cNvCxnSpPr>
          <p:nvPr/>
        </p:nvCxnSpPr>
        <p:spPr bwMode="auto">
          <a:xfrm>
            <a:off x="762000" y="1677988"/>
            <a:ext cx="78486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55304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5305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5299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55300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55301" name="Title 10"/>
          <p:cNvSpPr>
            <a:spLocks noGrp="1"/>
          </p:cNvSpPr>
          <p:nvPr>
            <p:ph type="title"/>
          </p:nvPr>
        </p:nvSpPr>
        <p:spPr>
          <a:xfrm>
            <a:off x="685800" y="685800"/>
            <a:ext cx="8001000" cy="1143000"/>
          </a:xfrm>
        </p:spPr>
        <p:txBody>
          <a:bodyPr/>
          <a:lstStyle/>
          <a:p>
            <a:r>
              <a:rPr lang="en-US" sz="3200" b="1" dirty="0" smtClean="0"/>
              <a:t>National Community Stabilization Trust</a:t>
            </a:r>
          </a:p>
        </p:txBody>
      </p:sp>
      <p:sp>
        <p:nvSpPr>
          <p:cNvPr id="55302" name="Content Placeholder 11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114800"/>
          </a:xfrm>
        </p:spPr>
        <p:txBody>
          <a:bodyPr/>
          <a:lstStyle/>
          <a:p>
            <a:pPr>
              <a:spcAft>
                <a:spcPts val="600"/>
              </a:spcAft>
              <a:tabLst>
                <a:tab pos="676275" algn="l"/>
              </a:tabLst>
            </a:pPr>
            <a:r>
              <a:rPr lang="en-US" dirty="0" smtClean="0"/>
              <a:t>Operating in 150 communities</a:t>
            </a:r>
          </a:p>
          <a:p>
            <a:pPr>
              <a:spcAft>
                <a:spcPts val="600"/>
              </a:spcAft>
              <a:tabLst>
                <a:tab pos="676275" algn="l"/>
              </a:tabLst>
            </a:pPr>
            <a:r>
              <a:rPr lang="en-US" dirty="0" smtClean="0"/>
              <a:t>Transferred close to 3,000 properties</a:t>
            </a:r>
          </a:p>
          <a:p>
            <a:pPr>
              <a:spcAft>
                <a:spcPts val="600"/>
              </a:spcAft>
              <a:tabLst>
                <a:tab pos="676275" algn="l"/>
              </a:tabLst>
            </a:pPr>
            <a:r>
              <a:rPr lang="en-US" dirty="0" smtClean="0"/>
              <a:t>Working with all the major lenders that own foreclosed properties</a:t>
            </a:r>
          </a:p>
          <a:p>
            <a:pPr>
              <a:spcAft>
                <a:spcPts val="600"/>
              </a:spcAft>
              <a:tabLst>
                <a:tab pos="676275" algn="l"/>
              </a:tabLst>
            </a:pPr>
            <a:r>
              <a:rPr lang="en-US" dirty="0" smtClean="0"/>
              <a:t>In 2010, HUD endorsed the program and offered it to all NSP grantees, and encouraged more lenders to participate</a:t>
            </a:r>
          </a:p>
          <a:p>
            <a:pPr>
              <a:spcAft>
                <a:spcPts val="600"/>
              </a:spcAft>
              <a:tabLst>
                <a:tab pos="676275" algn="l"/>
              </a:tabLst>
            </a:pPr>
            <a:endParaRPr lang="en-US" dirty="0" smtClean="0"/>
          </a:p>
        </p:txBody>
      </p:sp>
      <p:cxnSp>
        <p:nvCxnSpPr>
          <p:cNvPr id="55303" name="Straight Connector 13"/>
          <p:cNvCxnSpPr>
            <a:cxnSpLocks noChangeShapeType="1"/>
          </p:cNvCxnSpPr>
          <p:nvPr/>
        </p:nvCxnSpPr>
        <p:spPr bwMode="auto">
          <a:xfrm>
            <a:off x="762000" y="1677988"/>
            <a:ext cx="78486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57352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7353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47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57348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57349" name="Title 10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5 Cs of Community Stabilization</a:t>
            </a:r>
          </a:p>
        </p:txBody>
      </p:sp>
      <p:sp>
        <p:nvSpPr>
          <p:cNvPr id="24583" name="Content Placeholder 11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19600"/>
          </a:xfrm>
        </p:spPr>
        <p:txBody>
          <a:bodyPr/>
          <a:lstStyle/>
          <a:p>
            <a:pPr marL="0" indent="0">
              <a:defRPr/>
            </a:pPr>
            <a:r>
              <a:rPr lang="en-US" sz="2800" dirty="0" smtClean="0"/>
              <a:t> </a:t>
            </a:r>
            <a:r>
              <a:rPr lang="en-US" sz="2000" dirty="0" smtClean="0"/>
              <a:t>What makes an effective community stabilization effort?</a:t>
            </a:r>
          </a:p>
          <a:p>
            <a:pPr lvl="1"/>
            <a:r>
              <a:rPr lang="en-US" sz="2000" b="1" dirty="0" smtClean="0"/>
              <a:t>Comprehensive</a:t>
            </a:r>
            <a:r>
              <a:rPr lang="en-US" sz="2000" dirty="0" smtClean="0"/>
              <a:t> – community stabilization efforts should result from a plan that addresses all destabilizing forces in the community </a:t>
            </a:r>
          </a:p>
          <a:p>
            <a:pPr lvl="1"/>
            <a:r>
              <a:rPr lang="en-US" sz="2000" b="1" dirty="0" smtClean="0"/>
              <a:t>Concentration</a:t>
            </a:r>
            <a:r>
              <a:rPr lang="en-US" sz="2000" dirty="0" smtClean="0"/>
              <a:t> – community stabilization efforts should be targeted for maximum impact</a:t>
            </a:r>
          </a:p>
          <a:p>
            <a:pPr lvl="1"/>
            <a:r>
              <a:rPr lang="en-US" sz="2000" b="1" dirty="0" smtClean="0"/>
              <a:t>Collaboration</a:t>
            </a:r>
            <a:r>
              <a:rPr lang="en-US" sz="2000" dirty="0" smtClean="0"/>
              <a:t> – community stabilization efforts should include a broad array of partners with a strong focus on resident engagement</a:t>
            </a:r>
          </a:p>
          <a:p>
            <a:pPr lvl="1"/>
            <a:r>
              <a:rPr lang="en-US" sz="2000" b="1" dirty="0" smtClean="0"/>
              <a:t>Capacity</a:t>
            </a:r>
            <a:r>
              <a:rPr lang="en-US" sz="2000" dirty="0" smtClean="0"/>
              <a:t> – community stabilization efforts should be undertaken by organizations with demonstrated capacity in the planned activities</a:t>
            </a:r>
          </a:p>
          <a:p>
            <a:pPr lvl="1"/>
            <a:r>
              <a:rPr lang="en-US" sz="2000" b="1" dirty="0" smtClean="0"/>
              <a:t>Capital </a:t>
            </a:r>
            <a:r>
              <a:rPr lang="en-US" sz="2000" dirty="0" smtClean="0"/>
              <a:t>– community stabilization efforts should be adequately capitalized and explore creative methods to take advantage of new sources of capital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cxnSp>
        <p:nvCxnSpPr>
          <p:cNvPr id="57351" name="Straight Connector 13"/>
          <p:cNvCxnSpPr>
            <a:cxnSpLocks noChangeShapeType="1"/>
          </p:cNvCxnSpPr>
          <p:nvPr/>
        </p:nvCxnSpPr>
        <p:spPr bwMode="auto">
          <a:xfrm>
            <a:off x="2362200" y="1676400"/>
            <a:ext cx="44196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59400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9401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9395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59396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59397" name="Title 10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The Future of Community Stabilization</a:t>
            </a:r>
          </a:p>
        </p:txBody>
      </p:sp>
      <p:sp>
        <p:nvSpPr>
          <p:cNvPr id="59398" name="Content Placeholder 11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pPr marL="0" indent="0">
              <a:defRPr/>
            </a:pPr>
            <a:r>
              <a:rPr lang="en-US" sz="2400" dirty="0" smtClean="0"/>
              <a:t> A trend towards comprehensive, place-based strategies in community development</a:t>
            </a:r>
          </a:p>
          <a:p>
            <a:pPr marL="0" indent="0">
              <a:defRPr/>
            </a:pPr>
            <a:r>
              <a:rPr lang="en-US" sz="2400" dirty="0" smtClean="0"/>
              <a:t> White House Neighborhood Revitalization Initiative provides new funding to rebuild communities</a:t>
            </a:r>
          </a:p>
          <a:p>
            <a:pPr marL="400050" lvl="1" indent="0">
              <a:defRPr/>
            </a:pPr>
            <a:r>
              <a:rPr lang="en-US" sz="2400" dirty="0" smtClean="0"/>
              <a:t>Choice Neighborhoods </a:t>
            </a:r>
          </a:p>
          <a:p>
            <a:pPr marL="400050" lvl="1" indent="0">
              <a:defRPr/>
            </a:pPr>
            <a:r>
              <a:rPr lang="en-US" sz="2400" dirty="0" smtClean="0"/>
              <a:t>Promise Neighborhoods</a:t>
            </a:r>
          </a:p>
          <a:p>
            <a:pPr marL="400050" lvl="1" indent="0">
              <a:defRPr/>
            </a:pPr>
            <a:r>
              <a:rPr lang="en-US" sz="2400" dirty="0" smtClean="0"/>
              <a:t>Byrne Criminal Justice Innovation</a:t>
            </a:r>
          </a:p>
          <a:p>
            <a:pPr marL="400050" lvl="1" indent="0">
              <a:defRPr/>
            </a:pPr>
            <a:r>
              <a:rPr lang="en-US" sz="2400" dirty="0" smtClean="0"/>
              <a:t>Community Health Centers and Behavioral Health Services</a:t>
            </a:r>
          </a:p>
          <a:p>
            <a:pPr marL="0" indent="0">
              <a:defRPr/>
            </a:pPr>
            <a:r>
              <a:rPr lang="en-US" sz="2400" dirty="0" smtClean="0"/>
              <a:t> New interagency coordination around livable communities</a:t>
            </a:r>
          </a:p>
          <a:p>
            <a:endParaRPr lang="en-US" dirty="0" smtClean="0"/>
          </a:p>
        </p:txBody>
      </p:sp>
      <p:cxnSp>
        <p:nvCxnSpPr>
          <p:cNvPr id="59399" name="Straight Connector 13"/>
          <p:cNvCxnSpPr>
            <a:cxnSpLocks noChangeShapeType="1"/>
          </p:cNvCxnSpPr>
          <p:nvPr/>
        </p:nvCxnSpPr>
        <p:spPr bwMode="auto">
          <a:xfrm>
            <a:off x="2362200" y="1676400"/>
            <a:ext cx="44196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59400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9401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59395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59396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59397" name="Title 10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FY10 Program Results</a:t>
            </a:r>
          </a:p>
        </p:txBody>
      </p:sp>
      <p:sp>
        <p:nvSpPr>
          <p:cNvPr id="59398" name="Content Placeholder 1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343400"/>
          </a:xfrm>
        </p:spPr>
        <p:txBody>
          <a:bodyPr/>
          <a:lstStyle/>
          <a:p>
            <a:pPr marL="0" indent="0">
              <a:defRPr/>
            </a:pPr>
            <a:r>
              <a:rPr lang="en-US" sz="2100" dirty="0" smtClean="0"/>
              <a:t> </a:t>
            </a:r>
            <a:r>
              <a:rPr lang="en-US" sz="1900" dirty="0" smtClean="0"/>
              <a:t>Re-launched </a:t>
            </a:r>
            <a:r>
              <a:rPr lang="en-US" sz="1900" dirty="0" smtClean="0">
                <a:hlinkClick r:id="rId4"/>
              </a:rPr>
              <a:t>www.StableCommunities.org</a:t>
            </a:r>
            <a:r>
              <a:rPr lang="en-US" sz="1900" dirty="0" smtClean="0"/>
              <a:t> with all new content</a:t>
            </a:r>
          </a:p>
          <a:p>
            <a:pPr marL="400050" lvl="1" indent="0">
              <a:defRPr/>
            </a:pPr>
            <a:r>
              <a:rPr lang="en-US" sz="1900" dirty="0" smtClean="0"/>
              <a:t> 22,530 people visited the website 31,492 times in FY10 </a:t>
            </a:r>
          </a:p>
          <a:p>
            <a:pPr marL="0" indent="0">
              <a:defRPr/>
            </a:pPr>
            <a:r>
              <a:rPr lang="en-US" sz="1900" kern="1200" dirty="0" smtClean="0">
                <a:latin typeface="Arial" charset="0"/>
                <a:ea typeface="ＭＳ Ｐゴシック" pitchFamily="1" charset="-128"/>
              </a:rPr>
              <a:t> Convened more than 1,000 practitioners at 14 in-person events and 12 online 	webinars </a:t>
            </a:r>
          </a:p>
          <a:p>
            <a:pPr marL="0" indent="0">
              <a:defRPr/>
            </a:pPr>
            <a:r>
              <a:rPr lang="en-US" sz="1900" dirty="0" smtClean="0"/>
              <a:t> Provided $3.14 million in expendable grant funds</a:t>
            </a:r>
          </a:p>
          <a:p>
            <a:pPr marL="0" indent="0">
              <a:defRPr/>
            </a:pPr>
            <a:r>
              <a:rPr lang="en-US" sz="1900" kern="1200" dirty="0" smtClean="0">
                <a:latin typeface="Arial" charset="0"/>
                <a:ea typeface="ＭＳ Ｐゴシック" pitchFamily="1" charset="-128"/>
              </a:rPr>
              <a:t> Managed $215,000 direct technical assistance to NSP2 grantees </a:t>
            </a:r>
            <a:endParaRPr lang="en-US" sz="1900" dirty="0" smtClean="0"/>
          </a:p>
          <a:p>
            <a:pPr marL="0" indent="0">
              <a:defRPr/>
            </a:pPr>
            <a:r>
              <a:rPr lang="en-US" sz="1900" dirty="0" smtClean="0"/>
              <a:t> Created Responsible Redevelopment case study series (10 organizations)</a:t>
            </a:r>
          </a:p>
          <a:p>
            <a:pPr marL="0" indent="0">
              <a:defRPr/>
            </a:pPr>
            <a:r>
              <a:rPr lang="en-US" sz="1900" dirty="0" smtClean="0"/>
              <a:t> Produced 3 videos on community stabilization efforts</a:t>
            </a:r>
          </a:p>
          <a:p>
            <a:pPr marL="0" indent="0">
              <a:defRPr/>
            </a:pPr>
            <a:r>
              <a:rPr lang="en-US" sz="1900" dirty="0" smtClean="0"/>
              <a:t> 48 NWOs working with the NCST to acquire foreclosed properties</a:t>
            </a:r>
          </a:p>
          <a:p>
            <a:pPr marL="0" indent="0">
              <a:defRPr/>
            </a:pPr>
            <a:r>
              <a:rPr lang="en-US" sz="1900" dirty="0" smtClean="0"/>
              <a:t> $10.6 million in NCST REO Capital Fund loans approved (5 organizations)</a:t>
            </a:r>
          </a:p>
          <a:p>
            <a:pPr marL="0" indent="0">
              <a:defRPr/>
            </a:pPr>
            <a:r>
              <a:rPr lang="en-US" sz="1900" dirty="0" smtClean="0"/>
              <a:t> Network returned over 2,500 single-family REOs to productive use</a:t>
            </a:r>
          </a:p>
          <a:p>
            <a:endParaRPr lang="en-US" dirty="0" smtClean="0"/>
          </a:p>
        </p:txBody>
      </p:sp>
      <p:cxnSp>
        <p:nvCxnSpPr>
          <p:cNvPr id="59399" name="Straight Connector 13"/>
          <p:cNvCxnSpPr>
            <a:cxnSpLocks noChangeShapeType="1"/>
          </p:cNvCxnSpPr>
          <p:nvPr/>
        </p:nvCxnSpPr>
        <p:spPr bwMode="auto">
          <a:xfrm>
            <a:off x="2362200" y="1676400"/>
            <a:ext cx="44196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0489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20484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20485" name="Title 10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FY11 Program Goals</a:t>
            </a:r>
          </a:p>
        </p:txBody>
      </p:sp>
      <p:sp>
        <p:nvSpPr>
          <p:cNvPr id="20486" name="Content Placeholder 11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r>
              <a:rPr lang="en-US" sz="2800" dirty="0" smtClean="0"/>
              <a:t>Goal #1: </a:t>
            </a:r>
            <a:r>
              <a:rPr lang="en-US" sz="2800" b="1" dirty="0" smtClean="0"/>
              <a:t>Lead the industry in advancing community stabilization efforts.</a:t>
            </a:r>
            <a:endParaRPr lang="en-US" sz="2800" dirty="0" smtClean="0"/>
          </a:p>
          <a:p>
            <a:pPr lvl="1"/>
            <a:r>
              <a:rPr lang="en-US" sz="2400" dirty="0" smtClean="0"/>
              <a:t>Maintain and grow </a:t>
            </a:r>
            <a:r>
              <a:rPr lang="en-US" sz="2400" u="sng" dirty="0" smtClean="0">
                <a:hlinkClick r:id="rId4"/>
              </a:rPr>
              <a:t>www.StableCommunities.org</a:t>
            </a:r>
            <a:r>
              <a:rPr lang="en-US" sz="2400" dirty="0" smtClean="0"/>
              <a:t> as a go to resource for non-profits working in stabilization/revitalization</a:t>
            </a:r>
          </a:p>
          <a:p>
            <a:pPr lvl="1"/>
            <a:r>
              <a:rPr lang="en-US" sz="2400" dirty="0" smtClean="0"/>
              <a:t>Develop and deliver high-quality training on community stabilization/revitalization topics (webinars, workshops, regional/national convenings, training curriculum)</a:t>
            </a:r>
          </a:p>
          <a:p>
            <a:pPr lvl="1"/>
            <a:r>
              <a:rPr lang="en-US" sz="2400" dirty="0" smtClean="0"/>
              <a:t>Promote the community stabilization/revitalization leadership of NeighborWorks America and the NeighborWorks Network</a:t>
            </a:r>
          </a:p>
          <a:p>
            <a:endParaRPr lang="en-US" dirty="0" smtClean="0"/>
          </a:p>
        </p:txBody>
      </p:sp>
      <p:cxnSp>
        <p:nvCxnSpPr>
          <p:cNvPr id="20487" name="Straight Connector 13"/>
          <p:cNvCxnSpPr>
            <a:cxnSpLocks noChangeShapeType="1"/>
          </p:cNvCxnSpPr>
          <p:nvPr/>
        </p:nvCxnSpPr>
        <p:spPr bwMode="auto">
          <a:xfrm>
            <a:off x="1905000" y="1752600"/>
            <a:ext cx="54102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0489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20484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20485" name="Title 10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FY11 Program Goals</a:t>
            </a:r>
          </a:p>
        </p:txBody>
      </p:sp>
      <p:sp>
        <p:nvSpPr>
          <p:cNvPr id="20486" name="Content Placeholder 11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343400"/>
          </a:xfrm>
        </p:spPr>
        <p:txBody>
          <a:bodyPr/>
          <a:lstStyle/>
          <a:p>
            <a:r>
              <a:rPr lang="en-US" sz="2800" dirty="0" smtClean="0"/>
              <a:t>Goal #2: </a:t>
            </a:r>
            <a:r>
              <a:rPr lang="en-US" sz="2800" b="1" dirty="0" smtClean="0"/>
              <a:t>Support the leadership of NWOs in community stabilization on the local level.</a:t>
            </a:r>
          </a:p>
          <a:p>
            <a:pPr lvl="1"/>
            <a:r>
              <a:rPr lang="en-US" sz="2400" dirty="0" smtClean="0"/>
              <a:t>Provide funding to support local community stabilization/revitalization efforts</a:t>
            </a:r>
          </a:p>
          <a:p>
            <a:pPr lvl="1"/>
            <a:r>
              <a:rPr lang="en-US" sz="2400" dirty="0" smtClean="0"/>
              <a:t>Provide timely technical assistance to build nonprofit capacity in community stabilization/revitalization</a:t>
            </a:r>
          </a:p>
          <a:p>
            <a:pPr lvl="1"/>
            <a:r>
              <a:rPr lang="en-US" sz="2400" dirty="0" smtClean="0"/>
              <a:t>Strengthen national partnerships to facilitate local efforts</a:t>
            </a:r>
          </a:p>
          <a:p>
            <a:pPr lvl="1"/>
            <a:r>
              <a:rPr lang="en-US" sz="2400" dirty="0" smtClean="0"/>
              <a:t>Monitor risk of NWOs administering NSP</a:t>
            </a:r>
          </a:p>
        </p:txBody>
      </p:sp>
      <p:cxnSp>
        <p:nvCxnSpPr>
          <p:cNvPr id="20487" name="Straight Connector 13"/>
          <p:cNvCxnSpPr>
            <a:cxnSpLocks noChangeShapeType="1"/>
          </p:cNvCxnSpPr>
          <p:nvPr/>
        </p:nvCxnSpPr>
        <p:spPr bwMode="auto">
          <a:xfrm>
            <a:off x="1905000" y="1752600"/>
            <a:ext cx="54102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0489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3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20484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20485" name="Title 10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FY11 Program Goals</a:t>
            </a:r>
          </a:p>
        </p:txBody>
      </p:sp>
      <p:sp>
        <p:nvSpPr>
          <p:cNvPr id="20486" name="Content Placeholder 1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267200"/>
          </a:xfrm>
        </p:spPr>
        <p:txBody>
          <a:bodyPr/>
          <a:lstStyle/>
          <a:p>
            <a:r>
              <a:rPr lang="en-US" sz="2800" dirty="0" smtClean="0"/>
              <a:t>Goal #3: </a:t>
            </a:r>
            <a:r>
              <a:rPr lang="en-US" sz="2800" b="1" dirty="0" smtClean="0"/>
              <a:t>Establish comprehensive community revitalization as a strategic programmatic focus for  NeighborWorks America and the NeighborWorks Network.</a:t>
            </a:r>
          </a:p>
          <a:p>
            <a:pPr lvl="1"/>
            <a:r>
              <a:rPr lang="en-US" sz="2400" dirty="0" smtClean="0"/>
              <a:t>Community Revitalization Pilot</a:t>
            </a:r>
          </a:p>
          <a:p>
            <a:pPr lvl="1"/>
            <a:r>
              <a:rPr lang="en-US" sz="2400" dirty="0" smtClean="0"/>
              <a:t>Maximize effectiveness/influence of Community Stabilization Committee</a:t>
            </a:r>
          </a:p>
          <a:p>
            <a:pPr lvl="1"/>
            <a:r>
              <a:rPr lang="en-US" sz="2400" dirty="0" smtClean="0"/>
              <a:t>Create, disseminate, and promote best practices that promote the 5 Cs of Community Stabilization</a:t>
            </a:r>
          </a:p>
          <a:p>
            <a:pPr lvl="1"/>
            <a:endParaRPr lang="en-US" sz="2400" dirty="0" smtClean="0"/>
          </a:p>
        </p:txBody>
      </p:sp>
      <p:cxnSp>
        <p:nvCxnSpPr>
          <p:cNvPr id="20487" name="Straight Connector 13"/>
          <p:cNvCxnSpPr>
            <a:cxnSpLocks noChangeShapeType="1"/>
          </p:cNvCxnSpPr>
          <p:nvPr/>
        </p:nvCxnSpPr>
        <p:spPr bwMode="auto">
          <a:xfrm>
            <a:off x="1905000" y="1752600"/>
            <a:ext cx="54102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22536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2537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1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22532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22533" name="Title 10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</a:p>
        </p:txBody>
      </p:sp>
      <p:sp>
        <p:nvSpPr>
          <p:cNvPr id="22534" name="Content Placeholder 1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495800"/>
          </a:xfrm>
        </p:spPr>
        <p:txBody>
          <a:bodyPr/>
          <a:lstStyle/>
          <a:p>
            <a:r>
              <a:rPr lang="en-US" dirty="0" smtClean="0"/>
              <a:t>Visit </a:t>
            </a:r>
            <a:r>
              <a:rPr lang="en-US" dirty="0" smtClean="0">
                <a:hlinkClick r:id="rId4"/>
              </a:rPr>
              <a:t>www.StableCommunities.org</a:t>
            </a:r>
            <a:r>
              <a:rPr lang="en-US" dirty="0" smtClean="0"/>
              <a:t> for information and resources to stabilize communities in the wake of the foreclosure crisis.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22535" name="Straight Connector 13"/>
          <p:cNvCxnSpPr>
            <a:cxnSpLocks noChangeShapeType="1"/>
          </p:cNvCxnSpPr>
          <p:nvPr/>
        </p:nvCxnSpPr>
        <p:spPr bwMode="auto">
          <a:xfrm>
            <a:off x="1905000" y="1676400"/>
            <a:ext cx="54102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  <p:pic>
        <p:nvPicPr>
          <p:cNvPr id="10" name="Picture 13" descr="SClogo_StackedWithTag_CMYK_300_Leader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3657600"/>
            <a:ext cx="4040982" cy="201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16392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16393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7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16388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16389" name="Title 10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43000"/>
          </a:xfrm>
        </p:spPr>
        <p:txBody>
          <a:bodyPr/>
          <a:lstStyle/>
          <a:p>
            <a:r>
              <a:rPr lang="en-US" sz="4000" b="1" dirty="0" smtClean="0"/>
              <a:t>Community Stabilization Staff</a:t>
            </a:r>
          </a:p>
        </p:txBody>
      </p:sp>
      <p:sp>
        <p:nvSpPr>
          <p:cNvPr id="16390" name="Content Placeholder 11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4495800"/>
          </a:xfrm>
        </p:spPr>
        <p:txBody>
          <a:bodyPr/>
          <a:lstStyle/>
          <a:p>
            <a:r>
              <a:rPr lang="en-US" b="1" dirty="0" smtClean="0">
                <a:solidFill>
                  <a:srgbClr val="501024"/>
                </a:solidFill>
              </a:rPr>
              <a:t>Sarah Greenberg, Senior Manager</a:t>
            </a:r>
          </a:p>
          <a:p>
            <a:r>
              <a:rPr lang="en-US" b="1" dirty="0" smtClean="0">
                <a:solidFill>
                  <a:srgbClr val="501024"/>
                </a:solidFill>
              </a:rPr>
              <a:t>Ascala Sisk, Management Consultant</a:t>
            </a:r>
          </a:p>
          <a:p>
            <a:r>
              <a:rPr lang="en-US" b="1" dirty="0" smtClean="0">
                <a:solidFill>
                  <a:srgbClr val="501024"/>
                </a:solidFill>
              </a:rPr>
              <a:t>Allison McMullin, Program Assistant</a:t>
            </a:r>
          </a:p>
          <a:p>
            <a:endParaRPr lang="en-US" dirty="0" smtClean="0"/>
          </a:p>
          <a:p>
            <a:r>
              <a:rPr lang="en-US" dirty="0" smtClean="0"/>
              <a:t>Division of National Initiatives and Applied Research (NIAR) at NeighborWorks America in DC</a:t>
            </a:r>
          </a:p>
          <a:p>
            <a:pPr>
              <a:buFontTx/>
              <a:buNone/>
            </a:pPr>
            <a:endParaRPr lang="en-US" dirty="0" smtClean="0"/>
          </a:p>
        </p:txBody>
      </p:sp>
      <p:cxnSp>
        <p:nvCxnSpPr>
          <p:cNvPr id="16391" name="Straight Connector 13"/>
          <p:cNvCxnSpPr>
            <a:cxnSpLocks noChangeShapeType="1"/>
          </p:cNvCxnSpPr>
          <p:nvPr/>
        </p:nvCxnSpPr>
        <p:spPr bwMode="auto">
          <a:xfrm>
            <a:off x="2438400" y="1600200"/>
            <a:ext cx="42672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24584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4585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24580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24581" name="Title 10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Impacts of the Foreclosure Crisis</a:t>
            </a:r>
          </a:p>
        </p:txBody>
      </p:sp>
      <p:sp>
        <p:nvSpPr>
          <p:cNvPr id="24582" name="Content Placeholder 11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419600"/>
          </a:xfrm>
        </p:spPr>
        <p:txBody>
          <a:bodyPr/>
          <a:lstStyle/>
          <a:p>
            <a:r>
              <a:rPr lang="en-US" sz="2400" dirty="0" smtClean="0"/>
              <a:t>CRL predicts 12 million more foreclosures, 1 in 4 homes underwater</a:t>
            </a:r>
          </a:p>
          <a:p>
            <a:r>
              <a:rPr lang="en-US" sz="2400" dirty="0" smtClean="0"/>
              <a:t>Foreclosed homes become vacant or abandoned</a:t>
            </a:r>
          </a:p>
          <a:p>
            <a:pPr lvl="1"/>
            <a:r>
              <a:rPr lang="en-US" sz="2200" dirty="0" smtClean="0"/>
              <a:t>Attracts vandalism and crime</a:t>
            </a:r>
          </a:p>
          <a:p>
            <a:pPr lvl="1"/>
            <a:r>
              <a:rPr lang="en-US" sz="2200" dirty="0" smtClean="0"/>
              <a:t>Reduces neighboring property values</a:t>
            </a:r>
          </a:p>
          <a:p>
            <a:pPr lvl="1"/>
            <a:r>
              <a:rPr lang="en-US" sz="2200" dirty="0" smtClean="0"/>
              <a:t>Lowers property tax revenues = reduces local government services</a:t>
            </a:r>
          </a:p>
          <a:p>
            <a:pPr lvl="1"/>
            <a:r>
              <a:rPr lang="en-US" sz="2200" dirty="0" smtClean="0"/>
              <a:t>Attracts speculators looking for easy profit</a:t>
            </a:r>
          </a:p>
          <a:p>
            <a:pPr lvl="1"/>
            <a:r>
              <a:rPr lang="en-US" sz="2200" dirty="0" smtClean="0"/>
              <a:t>People who can move out, local businesses lose customers, commercial corridors deteriorate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24583" name="Straight Connector 13"/>
          <p:cNvCxnSpPr>
            <a:cxnSpLocks noChangeShapeType="1"/>
          </p:cNvCxnSpPr>
          <p:nvPr/>
        </p:nvCxnSpPr>
        <p:spPr bwMode="auto">
          <a:xfrm>
            <a:off x="1371600" y="1828800"/>
            <a:ext cx="64770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24584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4585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24580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24581" name="Title 10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3600" b="1" dirty="0" smtClean="0"/>
              <a:t>What is Community Stabilization?</a:t>
            </a:r>
          </a:p>
        </p:txBody>
      </p:sp>
      <p:sp>
        <p:nvSpPr>
          <p:cNvPr id="24582" name="Content Placeholder 11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114800"/>
          </a:xfrm>
        </p:spPr>
        <p:txBody>
          <a:bodyPr/>
          <a:lstStyle/>
          <a:p>
            <a:r>
              <a:rPr lang="en-US" dirty="0" smtClean="0"/>
              <a:t>Community stabilization is a set of interventions designed to stop the downward spiral and restore a healthy market dynamic</a:t>
            </a:r>
          </a:p>
          <a:p>
            <a:r>
              <a:rPr lang="en-US" dirty="0" smtClean="0"/>
              <a:t>Effective interventions address all destabilizing forces in a community</a:t>
            </a:r>
          </a:p>
          <a:p>
            <a:r>
              <a:rPr lang="en-US" dirty="0" smtClean="0"/>
              <a:t>Real estate and non-real estate interventions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24583" name="Straight Connector 13"/>
          <p:cNvCxnSpPr>
            <a:cxnSpLocks noChangeShapeType="1"/>
          </p:cNvCxnSpPr>
          <p:nvPr/>
        </p:nvCxnSpPr>
        <p:spPr bwMode="auto">
          <a:xfrm>
            <a:off x="1371600" y="1828800"/>
            <a:ext cx="64770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24584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4585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4579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24580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24581" name="Title 10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sz="2800" b="1" dirty="0" smtClean="0"/>
              <a:t>Network’s Role in Community Stabilization</a:t>
            </a:r>
          </a:p>
        </p:txBody>
      </p:sp>
      <p:sp>
        <p:nvSpPr>
          <p:cNvPr id="24582" name="Content Placeholder 1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495800"/>
          </a:xfrm>
        </p:spPr>
        <p:txBody>
          <a:bodyPr/>
          <a:lstStyle/>
          <a:p>
            <a:r>
              <a:rPr lang="en-US" sz="2400" dirty="0" smtClean="0"/>
              <a:t>Annual Survey Data as of 01/2010</a:t>
            </a:r>
            <a:r>
              <a:rPr lang="en-US" dirty="0" smtClean="0"/>
              <a:t>, </a:t>
            </a:r>
            <a:r>
              <a:rPr lang="en-US" sz="2400" dirty="0" smtClean="0"/>
              <a:t># NW organizations:</a:t>
            </a:r>
          </a:p>
          <a:p>
            <a:r>
              <a:rPr lang="en-US" sz="2400" dirty="0" smtClean="0"/>
              <a:t>Acquired foreclosed properties for rental or resale: 159</a:t>
            </a:r>
          </a:p>
          <a:p>
            <a:r>
              <a:rPr lang="en-US" sz="2400" dirty="0" smtClean="0"/>
              <a:t>Cleanup or crime watch program to address vacant property issues: 128 </a:t>
            </a:r>
          </a:p>
          <a:p>
            <a:r>
              <a:rPr lang="en-US" sz="2400" dirty="0" smtClean="0"/>
              <a:t>Counseled buyers to purchase foreclosed properties:  192</a:t>
            </a:r>
          </a:p>
          <a:p>
            <a:r>
              <a:rPr lang="en-US" sz="2400" dirty="0" smtClean="0"/>
              <a:t>Lending for purchase of foreclosed properties: 84</a:t>
            </a:r>
          </a:p>
          <a:p>
            <a:r>
              <a:rPr lang="en-US" sz="2400" dirty="0" smtClean="0"/>
              <a:t>Purchased delinquent mortgage loan notes: 15</a:t>
            </a:r>
          </a:p>
          <a:p>
            <a:r>
              <a:rPr lang="en-US" sz="2400" dirty="0" smtClean="0"/>
              <a:t>Real estate brokerage services to sell foreclosed properties: 11  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cxnSp>
        <p:nvCxnSpPr>
          <p:cNvPr id="24583" name="Straight Connector 13"/>
          <p:cNvCxnSpPr>
            <a:cxnSpLocks noChangeShapeType="1"/>
          </p:cNvCxnSpPr>
          <p:nvPr/>
        </p:nvCxnSpPr>
        <p:spPr bwMode="auto">
          <a:xfrm>
            <a:off x="1371600" y="1828800"/>
            <a:ext cx="64770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26632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6633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6627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26628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26629" name="Title 10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Neighborhood Stabilization Program, Round 1 </a:t>
            </a:r>
          </a:p>
        </p:txBody>
      </p:sp>
      <p:sp>
        <p:nvSpPr>
          <p:cNvPr id="26630" name="Content Placeholder 11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114800"/>
          </a:xfrm>
        </p:spPr>
        <p:txBody>
          <a:bodyPr/>
          <a:lstStyle/>
          <a:p>
            <a:r>
              <a:rPr lang="en-US" sz="2800" dirty="0" smtClean="0"/>
              <a:t>Housing and Economic Recovery Act 2008, Congress created the Neighborhood Stabilization Program (NSP)</a:t>
            </a:r>
          </a:p>
          <a:p>
            <a:r>
              <a:rPr lang="en-US" sz="2800" dirty="0" smtClean="0"/>
              <a:t>First round = $3.92 billion</a:t>
            </a:r>
          </a:p>
          <a:p>
            <a:r>
              <a:rPr lang="en-US" sz="2800" dirty="0" smtClean="0"/>
              <a:t>Administered by HUD </a:t>
            </a:r>
          </a:p>
          <a:p>
            <a:r>
              <a:rPr lang="en-US" sz="2800" dirty="0" smtClean="0"/>
              <a:t>Need-based formula allocation</a:t>
            </a:r>
          </a:p>
          <a:p>
            <a:r>
              <a:rPr lang="en-US" sz="2800" dirty="0" smtClean="0"/>
              <a:t>309 state and local government grantees, minimum $19.6 million per state</a:t>
            </a:r>
          </a:p>
        </p:txBody>
      </p:sp>
      <p:cxnSp>
        <p:nvCxnSpPr>
          <p:cNvPr id="26631" name="Straight Connector 13"/>
          <p:cNvCxnSpPr>
            <a:cxnSpLocks noChangeShapeType="1"/>
          </p:cNvCxnSpPr>
          <p:nvPr/>
        </p:nvCxnSpPr>
        <p:spPr bwMode="auto">
          <a:xfrm>
            <a:off x="1371600" y="1752600"/>
            <a:ext cx="64770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28680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28681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5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28676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28677" name="Title 10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Neighborhood Stabilization Program, Round 1, cont.</a:t>
            </a:r>
          </a:p>
        </p:txBody>
      </p:sp>
      <p:sp>
        <p:nvSpPr>
          <p:cNvPr id="24583" name="Content Placeholder 1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343400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/>
              <a:t> </a:t>
            </a:r>
            <a:r>
              <a:rPr lang="en-US" sz="2600" dirty="0" smtClean="0"/>
              <a:t>18 months to obligate funds </a:t>
            </a:r>
          </a:p>
          <a:p>
            <a:pPr marL="0" indent="0">
              <a:defRPr/>
            </a:pPr>
            <a:r>
              <a:rPr lang="en-US" sz="2600" dirty="0" smtClean="0"/>
              <a:t> 5 eligible uses – financing mechanisms, purchase/rehab, 	demolition, land banking, redevelopment</a:t>
            </a:r>
          </a:p>
          <a:p>
            <a:pPr marL="0" indent="0">
              <a:defRPr/>
            </a:pPr>
            <a:r>
              <a:rPr lang="en-US" sz="2600" dirty="0" smtClean="0"/>
              <a:t> Homebuyers assisted must receive counseling</a:t>
            </a:r>
          </a:p>
          <a:p>
            <a:pPr marL="0" indent="0">
              <a:defRPr/>
            </a:pPr>
            <a:r>
              <a:rPr lang="en-US" sz="2600" dirty="0" smtClean="0"/>
              <a:t> Anticipated to impact 100,000 properties</a:t>
            </a:r>
          </a:p>
          <a:p>
            <a:pPr marL="0" indent="0">
              <a:defRPr/>
            </a:pPr>
            <a:r>
              <a:rPr lang="en-US" sz="2600" dirty="0" smtClean="0"/>
              <a:t> Many communities did not have the capacity to effectively 	use the funds</a:t>
            </a:r>
          </a:p>
          <a:p>
            <a:pPr marL="0" indent="0">
              <a:defRPr/>
            </a:pPr>
            <a:r>
              <a:rPr lang="en-US" sz="2600" dirty="0" smtClean="0"/>
              <a:t> 110 Network organizations working with Round 1 funds</a:t>
            </a:r>
          </a:p>
        </p:txBody>
      </p:sp>
      <p:cxnSp>
        <p:nvCxnSpPr>
          <p:cNvPr id="28679" name="Straight Connector 13"/>
          <p:cNvCxnSpPr>
            <a:cxnSpLocks noChangeShapeType="1"/>
          </p:cNvCxnSpPr>
          <p:nvPr/>
        </p:nvCxnSpPr>
        <p:spPr bwMode="auto">
          <a:xfrm>
            <a:off x="2362200" y="1676400"/>
            <a:ext cx="44196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32776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32777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1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32772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32773" name="Title 10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Neighborhood Stabilization Program, Round 2 </a:t>
            </a:r>
          </a:p>
        </p:txBody>
      </p:sp>
      <p:sp>
        <p:nvSpPr>
          <p:cNvPr id="24583" name="Content Placeholder 11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419600"/>
          </a:xfrm>
        </p:spPr>
        <p:txBody>
          <a:bodyPr/>
          <a:lstStyle/>
          <a:p>
            <a:pPr marL="0" indent="0">
              <a:defRPr/>
            </a:pPr>
            <a:r>
              <a:rPr lang="en-US" dirty="0" smtClean="0"/>
              <a:t> </a:t>
            </a:r>
            <a:r>
              <a:rPr lang="en-US" sz="2400" dirty="0" smtClean="0"/>
              <a:t>American Recovery and Reinvestment Act 2009</a:t>
            </a:r>
          </a:p>
          <a:p>
            <a:pPr marL="0" indent="0">
              <a:defRPr/>
            </a:pPr>
            <a:r>
              <a:rPr lang="en-US" sz="2400" dirty="0" smtClean="0"/>
              <a:t> $2 billion ($20 million for technical assistance)</a:t>
            </a:r>
          </a:p>
          <a:p>
            <a:pPr marL="0" indent="0">
              <a:defRPr/>
            </a:pPr>
            <a:r>
              <a:rPr lang="en-US" sz="2400" dirty="0" smtClean="0"/>
              <a:t> Competitive application, open to nonprofits and consortia</a:t>
            </a:r>
          </a:p>
          <a:p>
            <a:pPr marL="0" indent="0">
              <a:defRPr/>
            </a:pPr>
            <a:r>
              <a:rPr lang="en-US" sz="2400" dirty="0" smtClean="0"/>
              <a:t> 56 grantees </a:t>
            </a:r>
          </a:p>
          <a:p>
            <a:pPr marL="0" indent="0">
              <a:defRPr/>
            </a:pPr>
            <a:r>
              <a:rPr lang="en-US" sz="2400" dirty="0" smtClean="0"/>
              <a:t> 3 years to expend funds</a:t>
            </a:r>
          </a:p>
          <a:p>
            <a:pPr marL="0" indent="0">
              <a:defRPr/>
            </a:pPr>
            <a:r>
              <a:rPr lang="en-US" sz="2400" dirty="0" smtClean="0"/>
              <a:t> 19 Network organizations received allocations of Round 2 funds</a:t>
            </a:r>
          </a:p>
          <a:p>
            <a:pPr marL="400050" lvl="1" indent="0">
              <a:defRPr/>
            </a:pPr>
            <a:r>
              <a:rPr lang="en-US" sz="2400" kern="1200" dirty="0" smtClean="0">
                <a:latin typeface="Arial" charset="0"/>
                <a:ea typeface="ＭＳ Ｐゴシック" pitchFamily="1" charset="-128"/>
              </a:rPr>
              <a:t> Combined NSP2 allocation of $204 million, which places NeighborWorks at the top of all networks receiving NSP2 funds  </a:t>
            </a:r>
          </a:p>
          <a:p>
            <a:pPr marL="0" indent="0">
              <a:defRPr/>
            </a:pPr>
            <a:endParaRPr lang="en-US" sz="2600" dirty="0" smtClean="0"/>
          </a:p>
        </p:txBody>
      </p:sp>
      <p:cxnSp>
        <p:nvCxnSpPr>
          <p:cNvPr id="32775" name="Straight Connector 13"/>
          <p:cNvCxnSpPr>
            <a:cxnSpLocks noChangeShapeType="1"/>
          </p:cNvCxnSpPr>
          <p:nvPr/>
        </p:nvCxnSpPr>
        <p:spPr bwMode="auto">
          <a:xfrm>
            <a:off x="2362200" y="1752600"/>
            <a:ext cx="4419600" cy="1588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30"/>
          <p:cNvGrpSpPr>
            <a:grpSpLocks/>
          </p:cNvGrpSpPr>
          <p:nvPr/>
        </p:nvGrpSpPr>
        <p:grpSpPr bwMode="auto">
          <a:xfrm>
            <a:off x="0" y="5791200"/>
            <a:ext cx="9144000" cy="1066800"/>
            <a:chOff x="0" y="3648"/>
            <a:chExt cx="5760" cy="672"/>
          </a:xfrm>
        </p:grpSpPr>
        <p:sp>
          <p:nvSpPr>
            <p:cNvPr id="36872" name="Rectangle 9"/>
            <p:cNvSpPr>
              <a:spLocks noChangeArrowheads="1"/>
            </p:cNvSpPr>
            <p:nvPr/>
          </p:nvSpPr>
          <p:spPr bwMode="auto">
            <a:xfrm>
              <a:off x="0" y="3648"/>
              <a:ext cx="5760" cy="672"/>
            </a:xfrm>
            <a:prstGeom prst="rect">
              <a:avLst/>
            </a:prstGeom>
            <a:solidFill>
              <a:srgbClr val="461326"/>
            </a:solidFill>
            <a:ln w="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36873" name="Picture 29" descr="NWAMERICA WHI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" y="3833"/>
              <a:ext cx="706" cy="302"/>
            </a:xfrm>
            <a:prstGeom prst="rect">
              <a:avLst/>
            </a:prstGeom>
            <a:solidFill>
              <a:srgbClr val="461326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Text Box 31"/>
          <p:cNvSpPr txBox="1">
            <a:spLocks noChangeArrowheads="1"/>
          </p:cNvSpPr>
          <p:nvPr/>
        </p:nvSpPr>
        <p:spPr bwMode="auto">
          <a:xfrm>
            <a:off x="533400" y="6172200"/>
            <a:ext cx="4968875" cy="3365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dirty="0"/>
          </a:p>
        </p:txBody>
      </p:sp>
      <p:sp>
        <p:nvSpPr>
          <p:cNvPr id="36868" name="Text Box 34"/>
          <p:cNvSpPr txBox="1">
            <a:spLocks noChangeArrowheads="1"/>
          </p:cNvSpPr>
          <p:nvPr/>
        </p:nvSpPr>
        <p:spPr bwMode="auto">
          <a:xfrm>
            <a:off x="457200" y="6172200"/>
            <a:ext cx="3733800" cy="400050"/>
          </a:xfrm>
          <a:prstGeom prst="rect">
            <a:avLst/>
          </a:prstGeom>
          <a:solidFill>
            <a:srgbClr val="46132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zh-TW" sz="1400" dirty="0">
                <a:solidFill>
                  <a:srgbClr val="FFFFFF"/>
                </a:solidFill>
                <a:latin typeface="Goudy Old Style" pitchFamily="-107" charset="0"/>
              </a:rPr>
              <a:t>Working Together for Stronger Communities</a:t>
            </a:r>
          </a:p>
          <a:p>
            <a:endParaRPr lang="en-US" dirty="0"/>
          </a:p>
        </p:txBody>
      </p:sp>
      <p:sp>
        <p:nvSpPr>
          <p:cNvPr id="36869" name="Title 10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sz="3200" b="1" dirty="0" smtClean="0"/>
              <a:t>Neighborhood Stabilization Program, Round 3 </a:t>
            </a:r>
          </a:p>
        </p:txBody>
      </p:sp>
      <p:sp>
        <p:nvSpPr>
          <p:cNvPr id="36870" name="Content Placeholder 11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267200"/>
          </a:xfrm>
        </p:spPr>
        <p:txBody>
          <a:bodyPr/>
          <a:lstStyle/>
          <a:p>
            <a:r>
              <a:rPr lang="en-US" sz="2400" dirty="0" smtClean="0"/>
              <a:t>Dodd-Frank Wall Street Reform and Consumer Protection Act of 2010</a:t>
            </a:r>
          </a:p>
          <a:p>
            <a:r>
              <a:rPr lang="en-US" sz="2400" dirty="0" smtClean="0"/>
              <a:t>$1 billion ($970 million allocated, $20 million for technical assistance, $10 million for HUD administration)</a:t>
            </a:r>
          </a:p>
          <a:p>
            <a:r>
              <a:rPr lang="en-US" sz="2400" dirty="0" smtClean="0"/>
              <a:t>Formula allocation</a:t>
            </a:r>
          </a:p>
          <a:p>
            <a:r>
              <a:rPr lang="en-US" sz="2400" dirty="0" smtClean="0"/>
              <a:t>280 grantees (228 city/county grantees); 60 new NSP grantees</a:t>
            </a:r>
          </a:p>
          <a:p>
            <a:r>
              <a:rPr lang="en-US" sz="2400" dirty="0" smtClean="0"/>
              <a:t>Minimum $5 million to each state (top 5 states: FL, CA, MI, OH, GA) </a:t>
            </a:r>
          </a:p>
          <a:p>
            <a:r>
              <a:rPr lang="en-US" sz="2400" dirty="0" smtClean="0"/>
              <a:t>Grantee Action Plans due to HUD by March</a:t>
            </a:r>
            <a:endParaRPr lang="en-US" dirty="0" smtClean="0"/>
          </a:p>
        </p:txBody>
      </p:sp>
      <p:cxnSp>
        <p:nvCxnSpPr>
          <p:cNvPr id="36871" name="Straight Connector 13"/>
          <p:cNvCxnSpPr>
            <a:cxnSpLocks noChangeShapeType="1"/>
          </p:cNvCxnSpPr>
          <p:nvPr/>
        </p:nvCxnSpPr>
        <p:spPr bwMode="auto">
          <a:xfrm>
            <a:off x="762000" y="1906588"/>
            <a:ext cx="7543800" cy="1587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5737</TotalTime>
  <Words>1184</Words>
  <Application>Microsoft Office PowerPoint</Application>
  <PresentationFormat>On-screen Show (4:3)</PresentationFormat>
  <Paragraphs>168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Blank Presentation</vt:lpstr>
      <vt:lpstr>Slide 1</vt:lpstr>
      <vt:lpstr>Community Stabilization Staff</vt:lpstr>
      <vt:lpstr>Impacts of the Foreclosure Crisis</vt:lpstr>
      <vt:lpstr>What is Community Stabilization?</vt:lpstr>
      <vt:lpstr>Network’s Role in Community Stabilization</vt:lpstr>
      <vt:lpstr>Neighborhood Stabilization Program, Round 1 </vt:lpstr>
      <vt:lpstr>Neighborhood Stabilization Program, Round 1, cont.</vt:lpstr>
      <vt:lpstr>Neighborhood Stabilization Program, Round 2 </vt:lpstr>
      <vt:lpstr>Neighborhood Stabilization Program, Round 3 </vt:lpstr>
      <vt:lpstr>National Community Stabilization Trust</vt:lpstr>
      <vt:lpstr>National Community Stabilization Trust</vt:lpstr>
      <vt:lpstr>National Community Stabilization Trust</vt:lpstr>
      <vt:lpstr>5 Cs of Community Stabilization</vt:lpstr>
      <vt:lpstr>The Future of Community Stabilization</vt:lpstr>
      <vt:lpstr>FY10 Program Results</vt:lpstr>
      <vt:lpstr>FY11 Program Goals</vt:lpstr>
      <vt:lpstr>FY11 Program Goals</vt:lpstr>
      <vt:lpstr>FY11 Program Goals</vt:lpstr>
      <vt:lpstr>Thank You</vt:lpstr>
    </vt:vector>
  </TitlesOfParts>
  <Company>David Plihal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NeighborWorks® America  Production Accomplishments  FY 2009 Q1  -  Q3  (October 2008  -  July 2009) </dc:title>
  <dc:creator>David Plihal</dc:creator>
  <cp:lastModifiedBy>skarandikar</cp:lastModifiedBy>
  <cp:revision>218</cp:revision>
  <dcterms:created xsi:type="dcterms:W3CDTF">2010-08-13T20:09:44Z</dcterms:created>
  <dcterms:modified xsi:type="dcterms:W3CDTF">2010-11-15T19:54:42Z</dcterms:modified>
</cp:coreProperties>
</file>