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2" r:id="rId4"/>
    <p:sldId id="259" r:id="rId5"/>
    <p:sldId id="260" r:id="rId6"/>
    <p:sldId id="267" r:id="rId7"/>
    <p:sldId id="268" r:id="rId8"/>
    <p:sldId id="269" r:id="rId9"/>
    <p:sldId id="270" r:id="rId10"/>
    <p:sldId id="294" r:id="rId11"/>
    <p:sldId id="290" r:id="rId12"/>
    <p:sldId id="291" r:id="rId13"/>
    <p:sldId id="292" r:id="rId14"/>
    <p:sldId id="293" r:id="rId15"/>
    <p:sldId id="289" r:id="rId16"/>
    <p:sldId id="284" r:id="rId17"/>
    <p:sldId id="285" r:id="rId18"/>
    <p:sldId id="286" r:id="rId19"/>
    <p:sldId id="287" r:id="rId20"/>
    <p:sldId id="288" r:id="rId21"/>
    <p:sldId id="283" r:id="rId22"/>
    <p:sldId id="280" r:id="rId23"/>
    <p:sldId id="279" r:id="rId24"/>
    <p:sldId id="281" r:id="rId25"/>
    <p:sldId id="278" r:id="rId26"/>
    <p:sldId id="277" r:id="rId27"/>
    <p:sldId id="276" r:id="rId28"/>
    <p:sldId id="275" r:id="rId29"/>
    <p:sldId id="274" r:id="rId30"/>
    <p:sldId id="271" r:id="rId31"/>
    <p:sldId id="296" r:id="rId32"/>
    <p:sldId id="272" r:id="rId33"/>
    <p:sldId id="273" r:id="rId34"/>
    <p:sldId id="295" r:id="rId35"/>
    <p:sldId id="266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CC00"/>
    <a:srgbClr val="AFDC7E"/>
    <a:srgbClr val="FFCC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4E513-4881-4BCD-A538-BAD60E67F53D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1B9AE-CDFE-48E6-A324-88AB70288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09CD46-9415-4479-9006-3549C98781B1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289B10-071B-4F75-A74D-0BD84536B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9B10-071B-4F75-A74D-0BD84536B5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898F-D72E-4CDC-AE28-3F7B85C63132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3C11-52F9-412B-9731-8BC3BE66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2432050"/>
            <a:ext cx="893762" cy="854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5" name="Picture 21" descr="I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4772025"/>
            <a:ext cx="825500" cy="8143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6" name="Picture 22" descr="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88" y="5870575"/>
            <a:ext cx="825500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7" name="Picture 23" descr="M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8" y="3603625"/>
            <a:ext cx="817562" cy="792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8" name="Picture 24" descr="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38" y="168275"/>
            <a:ext cx="893762" cy="858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9" name="Picture 25" descr="W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238" y="1304925"/>
            <a:ext cx="828675" cy="819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2362200" y="228600"/>
            <a:ext cx="6442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Green Building!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5562600"/>
            <a:ext cx="3741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Kyle Rogers</a:t>
            </a:r>
          </a:p>
          <a:p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James Ruhland </a:t>
            </a:r>
          </a:p>
          <a:p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Community Design Studio, LLC.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304925"/>
            <a:ext cx="828675" cy="819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19200" y="1447800"/>
            <a:ext cx="227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Water Efficiency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DSC00744"/>
          <p:cNvPicPr>
            <a:picLocks noChangeAspect="1" noChangeArrowheads="1"/>
          </p:cNvPicPr>
          <p:nvPr/>
        </p:nvPicPr>
        <p:blipFill>
          <a:blip r:embed="rId3" cstate="print"/>
          <a:srcRect t="27917" b="158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P1010055"/>
          <p:cNvPicPr>
            <a:picLocks noChangeAspect="1" noChangeArrowheads="1"/>
          </p:cNvPicPr>
          <p:nvPr/>
        </p:nvPicPr>
        <p:blipFill>
          <a:blip r:embed="rId3" cstate="print"/>
          <a:srcRect l="3508" t="34912" r="3510" b="127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oi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0"/>
            <a:ext cx="5049016" cy="6858000"/>
          </a:xfrm>
          <a:prstGeom prst="rect">
            <a:avLst/>
          </a:prstGeom>
        </p:spPr>
      </p:pic>
      <p:pic>
        <p:nvPicPr>
          <p:cNvPr id="18" name="Picture 10" descr="watersense_logo_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410200"/>
            <a:ext cx="1676400" cy="1022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Boudry-courtyar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2432050"/>
            <a:ext cx="893762" cy="854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19200" y="2667000"/>
            <a:ext cx="29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</a:rPr>
              <a:t>Energy &amp; Atmosphere</a:t>
            </a:r>
            <a:endParaRPr lang="en-US" sz="2400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evac_tube1"/>
          <p:cNvPicPr>
            <a:picLocks noChangeAspect="1" noChangeArrowheads="1"/>
          </p:cNvPicPr>
          <p:nvPr/>
        </p:nvPicPr>
        <p:blipFill>
          <a:blip r:embed="rId3" cstate="print"/>
          <a:srcRect l="6107" r="22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urbine.jpg"/>
          <p:cNvPicPr>
            <a:picLocks noChangeAspect="1"/>
          </p:cNvPicPr>
          <p:nvPr/>
        </p:nvPicPr>
        <p:blipFill>
          <a:blip r:embed="rId3" cstate="print"/>
          <a:srcRect t="6875" b="368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hvac"/>
          <p:cNvPicPr>
            <a:picLocks noChangeAspect="1" noChangeArrowheads="1"/>
          </p:cNvPicPr>
          <p:nvPr/>
        </p:nvPicPr>
        <p:blipFill>
          <a:blip r:embed="rId3" cstate="print"/>
          <a:srcRect t="16879" r="4000" b="163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ightBulb.jpg"/>
          <p:cNvPicPr>
            <a:picLocks noChangeAspect="1"/>
          </p:cNvPicPr>
          <p:nvPr/>
        </p:nvPicPr>
        <p:blipFill>
          <a:blip r:embed="rId3" cstate="print"/>
          <a:srcRect b="43515"/>
          <a:stretch>
            <a:fillRect/>
          </a:stretch>
        </p:blipFill>
        <p:spPr>
          <a:xfrm>
            <a:off x="1524000" y="0"/>
            <a:ext cx="5791200" cy="6858000"/>
          </a:xfrm>
          <a:prstGeom prst="rect">
            <a:avLst/>
          </a:prstGeom>
        </p:spPr>
      </p:pic>
      <p:pic>
        <p:nvPicPr>
          <p:cNvPr id="27" name="Picture 26" descr="energy-star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715000"/>
            <a:ext cx="818642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2432050"/>
            <a:ext cx="893762" cy="854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5" name="Picture 21" descr="I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4772025"/>
            <a:ext cx="825500" cy="8143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6" name="Picture 22" descr="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88" y="5870575"/>
            <a:ext cx="825500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7" name="Picture 23" descr="M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8" y="3603625"/>
            <a:ext cx="817562" cy="792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8" name="Picture 24" descr="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38" y="168275"/>
            <a:ext cx="893762" cy="858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9" name="Picture 25" descr="W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238" y="1304925"/>
            <a:ext cx="828675" cy="819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752600" y="152400"/>
            <a:ext cx="723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2D050"/>
                </a:solidFill>
                <a:cs typeface="Vrinda" pitchFamily="2" charset="0"/>
              </a:rPr>
              <a:t>What is Green Building?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219200"/>
            <a:ext cx="7239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With so many ways to define green development strategies how can you trust in any one claim over another?  Furthermore, how can I know that I’m working on a green project?</a:t>
            </a:r>
          </a:p>
          <a:p>
            <a:endParaRPr lang="en-US" sz="2400" dirty="0" smtClean="0">
              <a:solidFill>
                <a:srgbClr val="009900"/>
              </a:solidFill>
              <a:cs typeface="Vrinda" pitchFamily="2" charset="0"/>
            </a:endParaRP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For now, working definitions fall into three main categories:</a:t>
            </a:r>
          </a:p>
          <a:p>
            <a:endParaRPr lang="en-US" sz="2400" dirty="0" smtClean="0">
              <a:solidFill>
                <a:srgbClr val="009900"/>
              </a:solidFill>
              <a:cs typeface="Vrinda" pitchFamily="2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Efficient Systems.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Low Impact Development.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Remedial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Cellulose insulation is installed"/>
          <p:cNvPicPr>
            <a:picLocks noChangeAspect="1" noChangeArrowheads="1"/>
          </p:cNvPicPr>
          <p:nvPr/>
        </p:nvPicPr>
        <p:blipFill>
          <a:blip r:embed="rId3" cstate="print"/>
          <a:srcRect l="15443" t="31329" r="33722" b="174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M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3603625"/>
            <a:ext cx="817562" cy="792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19200" y="3810000"/>
            <a:ext cx="297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Materials &amp; Resources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SC006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"/>
            <a:ext cx="9144000" cy="6856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ad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"/>
            <a:ext cx="69934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DSC01581"/>
          <p:cNvPicPr>
            <a:picLocks noChangeAspect="1" noChangeArrowheads="1"/>
          </p:cNvPicPr>
          <p:nvPr/>
        </p:nvPicPr>
        <p:blipFill>
          <a:blip r:embed="rId3" cstate="print"/>
          <a:srcRect l="22267" r="9217" b="33973"/>
          <a:stretch>
            <a:fillRect/>
          </a:stretch>
        </p:blipFill>
        <p:spPr bwMode="auto">
          <a:xfrm>
            <a:off x="4800600" y="2286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logging 003"/>
          <p:cNvPicPr>
            <a:picLocks noChangeAspect="1" noChangeArrowheads="1"/>
          </p:cNvPicPr>
          <p:nvPr/>
        </p:nvPicPr>
        <p:blipFill>
          <a:blip r:embed="rId4" cstate="print"/>
          <a:srcRect r="13209" b="16424"/>
          <a:stretch>
            <a:fillRect/>
          </a:stretch>
        </p:blipFill>
        <p:spPr>
          <a:xfrm>
            <a:off x="304800" y="3581400"/>
            <a:ext cx="4114800" cy="2971800"/>
          </a:xfrm>
          <a:prstGeom prst="rect">
            <a:avLst/>
          </a:prstGeom>
          <a:noFill/>
          <a:ln/>
        </p:spPr>
      </p:pic>
      <p:pic>
        <p:nvPicPr>
          <p:cNvPr id="26" name="Picture 12" descr="Lumber010"/>
          <p:cNvPicPr>
            <a:picLocks noChangeAspect="1" noChangeArrowheads="1"/>
          </p:cNvPicPr>
          <p:nvPr/>
        </p:nvPicPr>
        <p:blipFill>
          <a:blip r:embed="rId5" cstate="print"/>
          <a:srcRect r="12119" b="15374"/>
          <a:stretch>
            <a:fillRect/>
          </a:stretch>
        </p:blipFill>
        <p:spPr bwMode="auto">
          <a:xfrm>
            <a:off x="4800600" y="3581400"/>
            <a:ext cx="4114800" cy="2971800"/>
          </a:xfrm>
          <a:prstGeom prst="rect">
            <a:avLst/>
          </a:prstGeom>
          <a:noFill/>
        </p:spPr>
      </p:pic>
      <p:pic>
        <p:nvPicPr>
          <p:cNvPr id="32" name="Picture 5" descr="P1010076"/>
          <p:cNvPicPr>
            <a:picLocks noChangeAspect="1" noChangeArrowheads="1"/>
          </p:cNvPicPr>
          <p:nvPr/>
        </p:nvPicPr>
        <p:blipFill>
          <a:blip r:embed="rId6" cstate="print"/>
          <a:srcRect l="6377" t="6549" r="7530" b="6295"/>
          <a:stretch>
            <a:fillRect/>
          </a:stretch>
        </p:blipFill>
        <p:spPr>
          <a:xfrm>
            <a:off x="304800" y="228600"/>
            <a:ext cx="4114800" cy="3124200"/>
          </a:xfrm>
          <a:prstGeom prst="rect">
            <a:avLst/>
          </a:prstGeom>
          <a:noFill/>
          <a:ln/>
        </p:spPr>
      </p:pic>
      <p:cxnSp>
        <p:nvCxnSpPr>
          <p:cNvPr id="33" name="Straight Arrow Connector 32"/>
          <p:cNvCxnSpPr/>
          <p:nvPr/>
        </p:nvCxnSpPr>
        <p:spPr>
          <a:xfrm>
            <a:off x="4038600" y="2894012"/>
            <a:ext cx="1053187" cy="1588"/>
          </a:xfrm>
          <a:prstGeom prst="straightConnector1">
            <a:avLst/>
          </a:prstGeom>
          <a:ln w="127000" cap="rnd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38600" y="6096000"/>
            <a:ext cx="1053187" cy="1588"/>
          </a:xfrm>
          <a:prstGeom prst="straightConnector1">
            <a:avLst/>
          </a:prstGeom>
          <a:ln w="127000" cap="rnd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I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4772025"/>
            <a:ext cx="825500" cy="8143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5638800" y="0"/>
            <a:ext cx="542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Vrinda" pitchFamily="2" charset="0"/>
                <a:cs typeface="Vrinda" pitchFamily="2" charset="0"/>
              </a:rPr>
              <a:t>The Breakdown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4953000"/>
            <a:ext cx="387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Indoor Environmental Quality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SC02024"/>
          <p:cNvPicPr>
            <a:picLocks noChangeAspect="1" noChangeArrowheads="1"/>
          </p:cNvPicPr>
          <p:nvPr/>
        </p:nvPicPr>
        <p:blipFill>
          <a:blip r:embed="rId3" cstate="print"/>
          <a:srcRect t="33917" b="13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Paint"/>
          <p:cNvPicPr>
            <a:picLocks noChangeAspect="1" noChangeArrowheads="1"/>
          </p:cNvPicPr>
          <p:nvPr/>
        </p:nvPicPr>
        <p:blipFill>
          <a:blip r:embed="rId3" cstate="print"/>
          <a:srcRect l="13623" t="23711" r="16812" b="58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DINING"/>
          <p:cNvPicPr>
            <a:picLocks noChangeAspect="1" noChangeArrowheads="1"/>
          </p:cNvPicPr>
          <p:nvPr/>
        </p:nvPicPr>
        <p:blipFill>
          <a:blip r:embed="rId3" cstate="print"/>
          <a:srcRect l="5000" t="14954" r="16667" b="9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5870575"/>
            <a:ext cx="825500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5638800" y="0"/>
            <a:ext cx="542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Vrinda" pitchFamily="2" charset="0"/>
                <a:cs typeface="Vrinda" pitchFamily="2" charset="0"/>
              </a:rPr>
              <a:t>The Breakdown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6096000"/>
            <a:ext cx="243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Design Innovation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2432050"/>
            <a:ext cx="893762" cy="854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5" name="Picture 21" descr="I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4772025"/>
            <a:ext cx="825500" cy="8143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6" name="Picture 22" descr="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88" y="5870575"/>
            <a:ext cx="825500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7" name="Picture 23" descr="M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8" y="3603625"/>
            <a:ext cx="817562" cy="792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8" name="Picture 24" descr="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38" y="168275"/>
            <a:ext cx="893762" cy="858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9" name="Picture 25" descr="W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238" y="1304925"/>
            <a:ext cx="828675" cy="819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752600" y="152400"/>
            <a:ext cx="723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2D050"/>
                </a:solidFill>
                <a:cs typeface="Vrinda" pitchFamily="2" charset="0"/>
              </a:rPr>
              <a:t>Can it be measured?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219200"/>
            <a:ext cx="7239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Every building component/system has direct and indirect effects.  These collective effects constitute a massive data stream … that data can conclusively demonstrate the effects of green buildings.</a:t>
            </a:r>
          </a:p>
          <a:p>
            <a:endParaRPr lang="en-US" sz="2400" dirty="0" smtClean="0">
              <a:solidFill>
                <a:srgbClr val="009900"/>
              </a:solidFill>
              <a:cs typeface="Vrinda" pitchFamily="2" charset="0"/>
            </a:endParaRP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Data can validate the claims set forth by green buildings.</a:t>
            </a:r>
          </a:p>
          <a:p>
            <a:endParaRPr lang="en-US" sz="2400" dirty="0" smtClean="0">
              <a:solidFill>
                <a:srgbClr val="009900"/>
              </a:solidFill>
              <a:cs typeface="Vrinda" pitchFamily="2" charset="0"/>
            </a:endParaRP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Sometimes the data mechanism is a utility bill, other times it can be measuring social behavior.</a:t>
            </a:r>
          </a:p>
          <a:p>
            <a:endParaRPr lang="en-US" sz="2400" dirty="0" smtClean="0">
              <a:solidFill>
                <a:srgbClr val="009900"/>
              </a:solidFill>
              <a:cs typeface="Vrinda" pitchFamily="2" charset="0"/>
            </a:endParaRP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The underlying premise of any scoring system is the ability to measure results by the scientific method.</a:t>
            </a:r>
          </a:p>
          <a:p>
            <a:endParaRPr lang="en-US" sz="2400" dirty="0" smtClean="0">
              <a:solidFill>
                <a:srgbClr val="009900"/>
              </a:solidFill>
              <a:cs typeface="Vrinda" pitchFamily="2" charset="0"/>
            </a:endParaRP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The work for every Green Project has five major facets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Users\CArnold\CHPC Projects\2009 Projects\0905 Cedar Hill Homes\Images\2009.10.01\IMG_7691.jpg"/>
          <p:cNvPicPr>
            <a:picLocks noChangeAspect="1" noChangeArrowheads="1"/>
          </p:cNvPicPr>
          <p:nvPr/>
        </p:nvPicPr>
        <p:blipFill>
          <a:blip r:embed="rId3" cstate="print"/>
          <a:srcRect t="23570" r="23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13148">
            <a:off x="496832" y="2615056"/>
            <a:ext cx="4654310" cy="345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48769" b="9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Trike gar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sers\CArnold\CHPC Projects\2008 Projects\0805 Harding Ave Development\Images\05.29.2008 - Charrette\P101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101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2432050"/>
            <a:ext cx="893762" cy="854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5" name="Picture 21" descr="I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4772025"/>
            <a:ext cx="825500" cy="8143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6" name="Picture 22" descr="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88" y="5870575"/>
            <a:ext cx="825500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7" name="Picture 23" descr="M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8" y="3603625"/>
            <a:ext cx="817562" cy="792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8" name="Picture 24" descr="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38" y="168275"/>
            <a:ext cx="893762" cy="858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9" name="Picture 25" descr="W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238" y="1304925"/>
            <a:ext cx="828675" cy="819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52600" y="152400"/>
            <a:ext cx="723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2D050"/>
                </a:solidFill>
                <a:cs typeface="Vrinda" pitchFamily="2" charset="0"/>
              </a:rPr>
              <a:t>Questions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1219200"/>
            <a:ext cx="72390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Community Design Studio, LLC</a:t>
            </a: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communitydesignstudio.org</a:t>
            </a:r>
          </a:p>
          <a:p>
            <a:endParaRPr lang="en-US" sz="2400" dirty="0" smtClean="0">
              <a:solidFill>
                <a:srgbClr val="009900"/>
              </a:solidFill>
              <a:cs typeface="Vrinda" pitchFamily="2" charset="0"/>
            </a:endParaRP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Community Housing Partners</a:t>
            </a: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communityhousingpartners.org</a:t>
            </a:r>
          </a:p>
          <a:p>
            <a:endParaRPr lang="en-US" sz="2400" dirty="0" smtClean="0">
              <a:solidFill>
                <a:srgbClr val="009900"/>
              </a:solidFill>
              <a:cs typeface="Vrinda" pitchFamily="2" charset="0"/>
            </a:endParaRP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Kyle Rogers</a:t>
            </a: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VISTA extraordinaire</a:t>
            </a: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krogers@chpc2.org</a:t>
            </a:r>
          </a:p>
          <a:p>
            <a:endParaRPr lang="en-US" sz="2400" dirty="0" smtClean="0">
              <a:solidFill>
                <a:srgbClr val="009900"/>
              </a:solidFill>
              <a:cs typeface="Vrinda" pitchFamily="2" charset="0"/>
            </a:endParaRP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James Ruhland</a:t>
            </a: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Project Manager</a:t>
            </a:r>
          </a:p>
          <a:p>
            <a:r>
              <a:rPr lang="en-US" sz="2400" dirty="0" smtClean="0">
                <a:solidFill>
                  <a:srgbClr val="009900"/>
                </a:solidFill>
                <a:cs typeface="Vrinda" pitchFamily="2" charset="0"/>
              </a:rPr>
              <a:t>jruhland3@chpc2.org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2432050"/>
            <a:ext cx="893762" cy="854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5" name="Picture 21" descr="I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4772025"/>
            <a:ext cx="825500" cy="8143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6" name="Picture 22" descr="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88" y="5870575"/>
            <a:ext cx="825500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7" name="Picture 23" descr="M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8" y="3603625"/>
            <a:ext cx="817562" cy="792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8" name="Picture 24" descr="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38" y="168275"/>
            <a:ext cx="893762" cy="858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9" name="Picture 25" descr="W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238" y="1304925"/>
            <a:ext cx="828675" cy="819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9200" y="381000"/>
            <a:ext cx="227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AFDC7E"/>
                </a:solidFill>
              </a:rPr>
              <a:t>Sustainable Sites</a:t>
            </a:r>
            <a:endParaRPr lang="en-US" sz="2400" dirty="0">
              <a:solidFill>
                <a:srgbClr val="AFDC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447800"/>
            <a:ext cx="227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Water Efficiency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667000"/>
            <a:ext cx="29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</a:rPr>
              <a:t>Energy &amp; Atmosphere</a:t>
            </a:r>
            <a:endParaRPr lang="en-US" sz="2400" dirty="0">
              <a:solidFill>
                <a:srgbClr val="FFCC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810000"/>
            <a:ext cx="297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Materials &amp; Resources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953000"/>
            <a:ext cx="387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Indoor Environmental Quality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6096000"/>
            <a:ext cx="243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Design Innovation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152400"/>
            <a:ext cx="723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92D050"/>
                </a:solidFill>
                <a:cs typeface="Vrinda" pitchFamily="2" charset="0"/>
              </a:rPr>
              <a:t>Facets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168275"/>
            <a:ext cx="893762" cy="858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9200" y="381000"/>
            <a:ext cx="227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AFDC7E"/>
                </a:solidFill>
              </a:rPr>
              <a:t>Sustainable Sites</a:t>
            </a:r>
            <a:endParaRPr lang="en-US" sz="2400" dirty="0">
              <a:solidFill>
                <a:srgbClr val="AFDC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Users\CArnold\CHPC Projects\2008 Projects\0805 Harding Ave Development\Drawings\site analysis\Final Site Analy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DSC007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84"/>
            <a:ext cx="9144000" cy="6861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us-stop.jpg"/>
          <p:cNvPicPr>
            <a:picLocks noChangeAspect="1"/>
          </p:cNvPicPr>
          <p:nvPr/>
        </p:nvPicPr>
        <p:blipFill>
          <a:blip r:embed="rId3" cstate="print"/>
          <a:srcRect b="13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WG-garden_washing_veg"/>
          <p:cNvPicPr>
            <a:picLocks noChangeAspect="1" noChangeArrowheads="1"/>
          </p:cNvPicPr>
          <p:nvPr/>
        </p:nvPicPr>
        <p:blipFill>
          <a:blip r:embed="rId3" cstate="print"/>
          <a:srcRect t="11526" b="322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257</Words>
  <Application>Microsoft Office PowerPoint</Application>
  <PresentationFormat>On-screen Show (4:3)</PresentationFormat>
  <Paragraphs>86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krogers</dc:creator>
  <cp:lastModifiedBy>skarandikar</cp:lastModifiedBy>
  <cp:revision>45</cp:revision>
  <dcterms:created xsi:type="dcterms:W3CDTF">2010-10-22T13:21:59Z</dcterms:created>
  <dcterms:modified xsi:type="dcterms:W3CDTF">2010-11-02T20:21:46Z</dcterms:modified>
</cp:coreProperties>
</file>